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60"/>
  </p:normalViewPr>
  <p:slideViewPr>
    <p:cSldViewPr snapToGrid="0">
      <p:cViewPr varScale="1">
        <p:scale>
          <a:sx n="88" d="100"/>
          <a:sy n="88"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505510C-4B46-4FEF-AFC8-9BD6EBBF0201}" type="datetimeFigureOut">
              <a:rPr lang="en-US" smtClean="0"/>
              <a:t>12/2/2015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2C595EE-3E17-403F-B929-CF50FB936668}" type="slidenum">
              <a:rPr lang="en-US" smtClean="0"/>
              <a:t>‹#›</a:t>
            </a:fld>
            <a:endParaRPr lang="en-US"/>
          </a:p>
        </p:txBody>
      </p:sp>
    </p:spTree>
    <p:extLst>
      <p:ext uri="{BB962C8B-B14F-4D97-AF65-F5344CB8AC3E}">
        <p14:creationId xmlns:p14="http://schemas.microsoft.com/office/powerpoint/2010/main" val="5770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B15858A-0742-4D37-8F91-CFA59F95B2A0}" type="datetimeFigureOut">
              <a:rPr lang="en-US" smtClean="0"/>
              <a:t>12/2/2015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5063A5F-6A32-4451-AED4-8611944ADC63}" type="slidenum">
              <a:rPr lang="en-US" smtClean="0"/>
              <a:t>‹#›</a:t>
            </a:fld>
            <a:endParaRPr lang="en-US"/>
          </a:p>
        </p:txBody>
      </p:sp>
    </p:spTree>
    <p:extLst>
      <p:ext uri="{BB962C8B-B14F-4D97-AF65-F5344CB8AC3E}">
        <p14:creationId xmlns:p14="http://schemas.microsoft.com/office/powerpoint/2010/main" val="32925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BC764C-3EAD-4D06-84BB-6EBBF324E3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2104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5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8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055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8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5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40891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6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105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E7B05-7E61-4C34-A757-0093FF30E2B5}"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9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E7B05-7E61-4C34-A757-0093FF30E2B5}"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51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36555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E7B05-7E61-4C34-A757-0093FF30E2B5}" type="datetimeFigureOut">
              <a:rPr lang="en-US" smtClean="0"/>
              <a:t>12/2/2015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382843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pps2.eere.energy.gov/wind/windexchange/wind_maps.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zgWUzTKYIs" TargetMode="External"/><Relationship Id="rId5" Type="http://schemas.openxmlformats.org/officeDocument/2006/relationships/image" Target="../media/image8.jpeg"/><Relationship Id="rId4" Type="http://schemas.openxmlformats.org/officeDocument/2006/relationships/hyperlink" Target="https://youtu.be/YzgWUzTKYI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92398" y="1871131"/>
            <a:ext cx="6815669" cy="1457285"/>
          </a:xfrm>
        </p:spPr>
        <p:txBody>
          <a:bodyPr/>
          <a:lstStyle/>
          <a:p>
            <a:r>
              <a:rPr lang="en-US" b="1" dirty="0" smtClean="0">
                <a:latin typeface="Century Gothic" panose="020B0502020202020204" pitchFamily="34" charset="0"/>
              </a:rPr>
              <a:t>Ag &amp; Wind Energy</a:t>
            </a:r>
            <a:endParaRPr lang="en-US" sz="4400" b="1" dirty="0">
              <a:latin typeface="Century Gothic" panose="020B0502020202020204" pitchFamily="34" charset="0"/>
            </a:endParaRPr>
          </a:p>
        </p:txBody>
      </p:sp>
      <p:sp>
        <p:nvSpPr>
          <p:cNvPr id="3" name="Subtitle 2"/>
          <p:cNvSpPr>
            <a:spLocks noGrp="1"/>
          </p:cNvSpPr>
          <p:nvPr>
            <p:ph type="subTitle" idx="1"/>
          </p:nvPr>
        </p:nvSpPr>
        <p:spPr>
          <a:xfrm>
            <a:off x="1524000" y="6296890"/>
            <a:ext cx="9144000" cy="561109"/>
          </a:xfrm>
        </p:spPr>
        <p:txBody>
          <a:bodyPr/>
          <a:lstStyle/>
          <a:p>
            <a:r>
              <a:rPr lang="en-US" dirty="0" smtClean="0">
                <a:latin typeface="Century Gothic" panose="020B0502020202020204" pitchFamily="34" charset="0"/>
              </a:rPr>
              <a:t>Lesson 6</a:t>
            </a:r>
            <a:endParaRPr lang="en-US" dirty="0">
              <a:latin typeface="Century Gothic" panose="020B0502020202020204" pitchFamily="34" charset="0"/>
            </a:endParaRPr>
          </a:p>
        </p:txBody>
      </p:sp>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limitations of wind power</a:t>
            </a:r>
            <a:endParaRPr lang="en-US" dirty="0"/>
          </a:p>
        </p:txBody>
      </p:sp>
      <p:sp>
        <p:nvSpPr>
          <p:cNvPr id="3" name="Content Placeholder 2"/>
          <p:cNvSpPr>
            <a:spLocks noGrp="1"/>
          </p:cNvSpPr>
          <p:nvPr>
            <p:ph idx="1"/>
          </p:nvPr>
        </p:nvSpPr>
        <p:spPr/>
        <p:txBody>
          <a:bodyPr>
            <a:normAutofit/>
          </a:bodyPr>
          <a:lstStyle/>
          <a:p>
            <a:pPr lvl="1"/>
            <a:r>
              <a:rPr lang="en-US" dirty="0"/>
              <a:t>The amount of potential wind power worldwide is more than </a:t>
            </a:r>
            <a:r>
              <a:rPr lang="en-US" b="1" dirty="0"/>
              <a:t>four times </a:t>
            </a:r>
            <a:r>
              <a:rPr lang="en-US" dirty="0"/>
              <a:t>the total annual power consumption of the entire world (72 terawatts).</a:t>
            </a:r>
          </a:p>
          <a:p>
            <a:pPr lvl="1"/>
            <a:r>
              <a:rPr lang="en-US" dirty="0"/>
              <a:t>The amount of kinetic wind energy within Earth's atmosphere is equal to ~10,000 trillion kW-hours.</a:t>
            </a:r>
          </a:p>
        </p:txBody>
      </p:sp>
    </p:spTree>
    <p:extLst>
      <p:ext uri="{BB962C8B-B14F-4D97-AF65-F5344CB8AC3E}">
        <p14:creationId xmlns:p14="http://schemas.microsoft.com/office/powerpoint/2010/main" val="425351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a good site for wind energy generation?</a:t>
            </a:r>
            <a:endParaRPr lang="en-US" dirty="0"/>
          </a:p>
        </p:txBody>
      </p:sp>
      <p:sp>
        <p:nvSpPr>
          <p:cNvPr id="3" name="Content Placeholder 2"/>
          <p:cNvSpPr>
            <a:spLocks noGrp="1"/>
          </p:cNvSpPr>
          <p:nvPr>
            <p:ph idx="1"/>
          </p:nvPr>
        </p:nvSpPr>
        <p:spPr>
          <a:xfrm>
            <a:off x="1295401" y="2556932"/>
            <a:ext cx="4321628" cy="3318936"/>
          </a:xfrm>
        </p:spPr>
        <p:txBody>
          <a:bodyPr>
            <a:normAutofit/>
          </a:bodyPr>
          <a:lstStyle/>
          <a:p>
            <a:r>
              <a:rPr lang="en-US" b="1" dirty="0"/>
              <a:t>Identify your wind resource:</a:t>
            </a:r>
            <a:r>
              <a:rPr lang="en-US" dirty="0"/>
              <a:t> State energy </a:t>
            </a:r>
            <a:r>
              <a:rPr lang="en-US" dirty="0" smtClean="0"/>
              <a:t>potential</a:t>
            </a:r>
          </a:p>
          <a:p>
            <a:pPr marL="285750" lvl="1"/>
            <a:r>
              <a:rPr lang="en-US" u="sng" dirty="0">
                <a:hlinkClick r:id="rId2"/>
              </a:rPr>
              <a:t>http://apps2.eere.energy.gov/wind/windexchange/wind_maps.asp</a:t>
            </a:r>
            <a:r>
              <a:rPr lang="en-US" dirty="0"/>
              <a:t> </a:t>
            </a:r>
          </a:p>
          <a:p>
            <a:endParaRPr lang="en-US" dirty="0"/>
          </a:p>
        </p:txBody>
      </p:sp>
      <p:pic>
        <p:nvPicPr>
          <p:cNvPr id="4" name="Picture 3"/>
          <p:cNvPicPr>
            <a:picLocks noChangeAspect="1"/>
          </p:cNvPicPr>
          <p:nvPr/>
        </p:nvPicPr>
        <p:blipFill rotWithShape="1">
          <a:blip r:embed="rId3"/>
          <a:srcRect l="28683" t="13122" r="18561" b="8959"/>
          <a:stretch/>
        </p:blipFill>
        <p:spPr>
          <a:xfrm>
            <a:off x="5830911" y="2556932"/>
            <a:ext cx="5065686" cy="4208524"/>
          </a:xfrm>
          <a:prstGeom prst="rect">
            <a:avLst/>
          </a:prstGeom>
        </p:spPr>
      </p:pic>
    </p:spTree>
    <p:extLst>
      <p:ext uri="{BB962C8B-B14F-4D97-AF65-F5344CB8AC3E}">
        <p14:creationId xmlns:p14="http://schemas.microsoft.com/office/powerpoint/2010/main" val="389629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a:t>
            </a:r>
            <a:endParaRPr lang="en-US" dirty="0"/>
          </a:p>
        </p:txBody>
      </p:sp>
      <p:sp>
        <p:nvSpPr>
          <p:cNvPr id="3" name="Content Placeholder 2"/>
          <p:cNvSpPr>
            <a:spLocks noGrp="1"/>
          </p:cNvSpPr>
          <p:nvPr>
            <p:ph idx="1"/>
          </p:nvPr>
        </p:nvSpPr>
        <p:spPr/>
        <p:txBody>
          <a:bodyPr>
            <a:normAutofit lnSpcReduction="10000"/>
          </a:bodyPr>
          <a:lstStyle/>
          <a:p>
            <a:pPr lvl="1"/>
            <a:r>
              <a:rPr lang="en-US" dirty="0"/>
              <a:t>Residentially zoned areas often have a height limit of 35 feet. </a:t>
            </a:r>
          </a:p>
          <a:p>
            <a:pPr lvl="1"/>
            <a:r>
              <a:rPr lang="en-US" dirty="0"/>
              <a:t>Any wind turbine is subject to local zoning laws. </a:t>
            </a:r>
          </a:p>
          <a:p>
            <a:pPr lvl="1"/>
            <a:r>
              <a:rPr lang="en-US" dirty="0"/>
              <a:t>Some states also have requirements based on the size of electric generating facilities. </a:t>
            </a:r>
          </a:p>
          <a:p>
            <a:pPr lvl="2"/>
            <a:r>
              <a:rPr lang="en-US" dirty="0"/>
              <a:t>For example, 25 MW or larger projects to be installed in Minnesota must receive a permit from the Public Utilities Commission which requires an environmental impact statement (EIS). </a:t>
            </a:r>
          </a:p>
          <a:p>
            <a:pPr lvl="2"/>
            <a:r>
              <a:rPr lang="en-US" dirty="0"/>
              <a:t>State permits usually supersede local zoning laws. </a:t>
            </a:r>
          </a:p>
          <a:p>
            <a:pPr lvl="2"/>
            <a:r>
              <a:rPr lang="en-US" dirty="0"/>
              <a:t>Federal Aviation Authority (FAA) must permit every structure over 200 feet tall that is near the airport or within flight paths.</a:t>
            </a:r>
          </a:p>
          <a:p>
            <a:endParaRPr lang="en-US" dirty="0"/>
          </a:p>
        </p:txBody>
      </p:sp>
    </p:spTree>
    <p:extLst>
      <p:ext uri="{BB962C8B-B14F-4D97-AF65-F5344CB8AC3E}">
        <p14:creationId xmlns:p14="http://schemas.microsoft.com/office/powerpoint/2010/main" val="27230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selection</a:t>
            </a:r>
            <a:endParaRPr lang="en-US" dirty="0"/>
          </a:p>
        </p:txBody>
      </p:sp>
      <p:sp>
        <p:nvSpPr>
          <p:cNvPr id="3" name="Content Placeholder 2"/>
          <p:cNvSpPr>
            <a:spLocks noGrp="1"/>
          </p:cNvSpPr>
          <p:nvPr>
            <p:ph idx="1"/>
          </p:nvPr>
        </p:nvSpPr>
        <p:spPr/>
        <p:txBody>
          <a:bodyPr>
            <a:normAutofit/>
          </a:bodyPr>
          <a:lstStyle/>
          <a:p>
            <a:pPr lvl="1"/>
            <a:r>
              <a:rPr lang="en-US" dirty="0"/>
              <a:t>Wind turbines are mounted on a tower to capture the most energy. </a:t>
            </a:r>
            <a:endParaRPr lang="en-US" dirty="0" smtClean="0"/>
          </a:p>
          <a:p>
            <a:pPr lvl="1"/>
            <a:r>
              <a:rPr lang="en-US" dirty="0" smtClean="0"/>
              <a:t>At </a:t>
            </a:r>
            <a:r>
              <a:rPr lang="en-US" dirty="0"/>
              <a:t>100 feet (30 meters) or more above ground, they can take advantage of faster and less turbulent wind. </a:t>
            </a:r>
            <a:endParaRPr lang="en-US" dirty="0" smtClean="0"/>
          </a:p>
          <a:p>
            <a:pPr lvl="1"/>
            <a:r>
              <a:rPr lang="en-US" dirty="0" smtClean="0"/>
              <a:t>This </a:t>
            </a:r>
            <a:r>
              <a:rPr lang="en-US" dirty="0"/>
              <a:t>also minimizes disturbance from obstacles such as buildings and trees. </a:t>
            </a:r>
            <a:endParaRPr lang="en-US" dirty="0"/>
          </a:p>
        </p:txBody>
      </p:sp>
    </p:spTree>
    <p:extLst>
      <p:ext uri="{BB962C8B-B14F-4D97-AF65-F5344CB8AC3E}">
        <p14:creationId xmlns:p14="http://schemas.microsoft.com/office/powerpoint/2010/main" val="308452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Estimate potential power</a:t>
            </a:r>
            <a:r>
              <a:rPr lang="en-US" dirty="0" smtClean="0"/>
              <a:t>: </a:t>
            </a:r>
            <a:br>
              <a:rPr lang="en-US" dirty="0" smtClean="0"/>
            </a:br>
            <a:r>
              <a:rPr lang="en-US" i="1" dirty="0" smtClean="0"/>
              <a:t>Power in the wind</a:t>
            </a:r>
            <a:r>
              <a:rPr lang="en-US" b="1" i="1" dirty="0" smtClean="0"/>
              <a:t> = </a:t>
            </a:r>
            <a:r>
              <a:rPr lang="en-US" dirty="0" smtClean="0"/>
              <a:t>½ρAV</a:t>
            </a:r>
            <a:r>
              <a:rPr lang="en-US" baseline="30000" dirty="0" smtClean="0"/>
              <a:t>3</a:t>
            </a:r>
            <a:endParaRPr lang="en-US" dirty="0"/>
          </a:p>
        </p:txBody>
      </p:sp>
      <p:sp>
        <p:nvSpPr>
          <p:cNvPr id="3" name="Content Placeholder 2"/>
          <p:cNvSpPr>
            <a:spLocks noGrp="1"/>
          </p:cNvSpPr>
          <p:nvPr>
            <p:ph idx="1"/>
          </p:nvPr>
        </p:nvSpPr>
        <p:spPr>
          <a:xfrm>
            <a:off x="1295401" y="2556932"/>
            <a:ext cx="6857999" cy="3318936"/>
          </a:xfrm>
        </p:spPr>
        <p:txBody>
          <a:bodyPr>
            <a:normAutofit/>
          </a:bodyPr>
          <a:lstStyle/>
          <a:p>
            <a:pPr lvl="1"/>
            <a:r>
              <a:rPr lang="en-US" dirty="0"/>
              <a:t>A = Effect of swept area (Swept Area: A = πR</a:t>
            </a:r>
            <a:r>
              <a:rPr lang="en-US" baseline="30000" dirty="0"/>
              <a:t>2</a:t>
            </a:r>
            <a:r>
              <a:rPr lang="en-US" dirty="0"/>
              <a:t> Area of the circle swept by the rotor (m</a:t>
            </a:r>
            <a:r>
              <a:rPr lang="en-US" baseline="30000" dirty="0"/>
              <a:t>2</a:t>
            </a:r>
            <a:r>
              <a:rPr lang="en-US" dirty="0"/>
              <a:t>).</a:t>
            </a:r>
          </a:p>
          <a:p>
            <a:pPr lvl="1"/>
            <a:r>
              <a:rPr lang="en-US" dirty="0"/>
              <a:t>V = Effect of wind speed</a:t>
            </a:r>
          </a:p>
          <a:p>
            <a:pPr lvl="1"/>
            <a:r>
              <a:rPr lang="en-US" dirty="0">
                <a:sym typeface="Symbol" panose="05050102010706020507" pitchFamily="18" charset="2"/>
              </a:rPr>
              <a:t></a:t>
            </a:r>
            <a:r>
              <a:rPr lang="en-US" dirty="0"/>
              <a:t> = Effect of air density</a:t>
            </a:r>
          </a:p>
          <a:p>
            <a:pPr lvl="1"/>
            <a:r>
              <a:rPr lang="en-US" dirty="0"/>
              <a:t>Power is a cubic function of wind speed   </a:t>
            </a:r>
            <a:r>
              <a:rPr lang="en-US" u="sng" dirty="0"/>
              <a:t>V x V x V</a:t>
            </a:r>
            <a:endParaRPr lang="en-US" dirty="0"/>
          </a:p>
          <a:p>
            <a:pPr lvl="1"/>
            <a:r>
              <a:rPr lang="en-US" dirty="0"/>
              <a:t>20% increase in wind speed means 73% more power</a:t>
            </a:r>
          </a:p>
          <a:p>
            <a:pPr lvl="1"/>
            <a:r>
              <a:rPr lang="en-US" dirty="0"/>
              <a:t>Doubling wind speed means 8 times more power!</a:t>
            </a:r>
          </a:p>
        </p:txBody>
      </p:sp>
      <p:pic>
        <p:nvPicPr>
          <p:cNvPr id="4" name="Picture 3"/>
          <p:cNvPicPr>
            <a:picLocks noChangeAspect="1"/>
          </p:cNvPicPr>
          <p:nvPr/>
        </p:nvPicPr>
        <p:blipFill>
          <a:blip r:embed="rId2"/>
          <a:stretch>
            <a:fillRect/>
          </a:stretch>
        </p:blipFill>
        <p:spPr>
          <a:xfrm>
            <a:off x="8364459" y="2464342"/>
            <a:ext cx="2865368" cy="4237087"/>
          </a:xfrm>
          <a:prstGeom prst="rect">
            <a:avLst/>
          </a:prstGeom>
        </p:spPr>
      </p:pic>
    </p:spTree>
    <p:extLst>
      <p:ext uri="{BB962C8B-B14F-4D97-AF65-F5344CB8AC3E}">
        <p14:creationId xmlns:p14="http://schemas.microsoft.com/office/powerpoint/2010/main" val="88123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Ownership</a:t>
            </a:r>
            <a:endParaRPr lang="en-US" dirty="0"/>
          </a:p>
        </p:txBody>
      </p:sp>
      <p:sp>
        <p:nvSpPr>
          <p:cNvPr id="3" name="Content Placeholder 2"/>
          <p:cNvSpPr>
            <a:spLocks noGrp="1"/>
          </p:cNvSpPr>
          <p:nvPr>
            <p:ph idx="1"/>
          </p:nvPr>
        </p:nvSpPr>
        <p:spPr/>
        <p:txBody>
          <a:bodyPr>
            <a:normAutofit/>
          </a:bodyPr>
          <a:lstStyle/>
          <a:p>
            <a:pPr lvl="0"/>
            <a:r>
              <a:rPr lang="en-US" dirty="0"/>
              <a:t>Once you have determined that you have a strong wind resource and your property is suitable for development, you will want to decide what level of involvement in the project you are comfortable with. There are three basic ways to undertake wind energy development: </a:t>
            </a:r>
          </a:p>
          <a:p>
            <a:pPr lvl="1"/>
            <a:r>
              <a:rPr lang="en-US" dirty="0"/>
              <a:t>Lease your land to a wind developer</a:t>
            </a:r>
          </a:p>
          <a:p>
            <a:pPr lvl="1"/>
            <a:r>
              <a:rPr lang="en-US" dirty="0"/>
              <a:t>Join with others in investing</a:t>
            </a:r>
          </a:p>
          <a:p>
            <a:pPr lvl="1"/>
            <a:r>
              <a:rPr lang="en-US" dirty="0"/>
              <a:t>Own the turbine(s) yourself</a:t>
            </a:r>
          </a:p>
        </p:txBody>
      </p:sp>
    </p:spTree>
    <p:extLst>
      <p:ext uri="{BB962C8B-B14F-4D97-AF65-F5344CB8AC3E}">
        <p14:creationId xmlns:p14="http://schemas.microsoft.com/office/powerpoint/2010/main" val="317989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a:xfrm>
            <a:off x="1295402" y="456352"/>
            <a:ext cx="9601196" cy="1303867"/>
          </a:xfrm>
        </p:spPr>
        <p:txBody>
          <a:bodyPr/>
          <a:lstStyle/>
          <a:p>
            <a:r>
              <a:rPr lang="en-US" dirty="0" smtClean="0"/>
              <a:t>What are wind turbines?</a:t>
            </a:r>
            <a:endParaRPr lang="en-US" dirty="0"/>
          </a:p>
        </p:txBody>
      </p:sp>
      <p:sp>
        <p:nvSpPr>
          <p:cNvPr id="3" name="Rectangle 2"/>
          <p:cNvSpPr/>
          <p:nvPr/>
        </p:nvSpPr>
        <p:spPr>
          <a:xfrm>
            <a:off x="4853831" y="6488668"/>
            <a:ext cx="3259418" cy="369332"/>
          </a:xfrm>
          <a:prstGeom prst="rect">
            <a:avLst/>
          </a:prstGeom>
        </p:spPr>
        <p:txBody>
          <a:bodyPr wrap="none">
            <a:spAutoFit/>
          </a:bodyPr>
          <a:lstStyle/>
          <a:p>
            <a:r>
              <a:rPr lang="en-US" u="sng" dirty="0">
                <a:hlinkClick r:id="rId4"/>
              </a:rPr>
              <a:t>https://youtu.be/YzgWUzTKYIs</a:t>
            </a:r>
            <a:endParaRPr lang="en-US" dirty="0"/>
          </a:p>
        </p:txBody>
      </p:sp>
      <p:pic>
        <p:nvPicPr>
          <p:cNvPr id="6" name="YzgWUzTKYIs"/>
          <p:cNvPicPr>
            <a:picLocks noGrp="1" noRot="1" noChangeAspect="1"/>
          </p:cNvPicPr>
          <p:nvPr>
            <p:ph idx="1"/>
            <a:videoFile r:link="rId1"/>
          </p:nvPr>
        </p:nvPicPr>
        <p:blipFill>
          <a:blip r:embed="rId5"/>
          <a:stretch>
            <a:fillRect/>
          </a:stretch>
        </p:blipFill>
        <p:spPr>
          <a:xfrm>
            <a:off x="1729456" y="1479898"/>
            <a:ext cx="8534684" cy="4800760"/>
          </a:xfrm>
          <a:prstGeom prst="rect">
            <a:avLst/>
          </a:prstGeom>
        </p:spPr>
      </p:pic>
    </p:spTree>
    <p:extLst>
      <p:ext uri="{BB962C8B-B14F-4D97-AF65-F5344CB8AC3E}">
        <p14:creationId xmlns:p14="http://schemas.microsoft.com/office/powerpoint/2010/main" val="1571161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a:xfrm>
            <a:off x="1295401" y="751180"/>
            <a:ext cx="9601196" cy="1303867"/>
          </a:xfrm>
        </p:spPr>
        <p:txBody>
          <a:bodyPr/>
          <a:lstStyle/>
          <a:p>
            <a:r>
              <a:rPr lang="en-US" dirty="0" smtClean="0"/>
              <a:t>Types of wind power</a:t>
            </a:r>
            <a:endParaRPr lang="en-US" dirty="0"/>
          </a:p>
        </p:txBody>
      </p:sp>
      <p:sp>
        <p:nvSpPr>
          <p:cNvPr id="5" name="Content Placeholder 4"/>
          <p:cNvSpPr>
            <a:spLocks noGrp="1"/>
          </p:cNvSpPr>
          <p:nvPr>
            <p:ph idx="1"/>
          </p:nvPr>
        </p:nvSpPr>
        <p:spPr/>
        <p:txBody>
          <a:bodyPr/>
          <a:lstStyle/>
          <a:p>
            <a:r>
              <a:rPr lang="en-US" b="1" dirty="0"/>
              <a:t>Mechanical Wind Power: </a:t>
            </a:r>
            <a:r>
              <a:rPr lang="en-US" dirty="0"/>
              <a:t>Wind turbines convert the kinetic energy of the wind into mechanical power. This mechanical power can be used directly to pump water, mill grain or otherwise drive a gearbox.</a:t>
            </a:r>
          </a:p>
          <a:p>
            <a:pPr lvl="1"/>
            <a:r>
              <a:rPr lang="en-US" dirty="0"/>
              <a:t>Livestock watering tanks in remote areas</a:t>
            </a:r>
          </a:p>
          <a:p>
            <a:pPr lvl="1"/>
            <a:r>
              <a:rPr lang="en-US" dirty="0"/>
              <a:t>Irrigation systems</a:t>
            </a:r>
          </a:p>
          <a:p>
            <a:pPr lvl="1"/>
            <a:r>
              <a:rPr lang="en-US" dirty="0"/>
              <a:t>Field drainage systems</a:t>
            </a:r>
          </a:p>
        </p:txBody>
      </p:sp>
    </p:spTree>
    <p:extLst>
      <p:ext uri="{BB962C8B-B14F-4D97-AF65-F5344CB8AC3E}">
        <p14:creationId xmlns:p14="http://schemas.microsoft.com/office/powerpoint/2010/main" val="3231995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a:xfrm>
            <a:off x="1295401" y="751180"/>
            <a:ext cx="9601196" cy="1303867"/>
          </a:xfrm>
        </p:spPr>
        <p:txBody>
          <a:bodyPr/>
          <a:lstStyle/>
          <a:p>
            <a:r>
              <a:rPr lang="en-US" dirty="0" smtClean="0"/>
              <a:t>Types of wind power</a:t>
            </a:r>
            <a:endParaRPr lang="en-US" dirty="0"/>
          </a:p>
        </p:txBody>
      </p:sp>
      <p:sp>
        <p:nvSpPr>
          <p:cNvPr id="5" name="Content Placeholder 4"/>
          <p:cNvSpPr>
            <a:spLocks noGrp="1"/>
          </p:cNvSpPr>
          <p:nvPr>
            <p:ph idx="1"/>
          </p:nvPr>
        </p:nvSpPr>
        <p:spPr/>
        <p:txBody>
          <a:bodyPr/>
          <a:lstStyle/>
          <a:p>
            <a:r>
              <a:rPr lang="en-US" b="1" dirty="0"/>
              <a:t>Electrical Wind Power: </a:t>
            </a:r>
            <a:r>
              <a:rPr lang="en-US" dirty="0"/>
              <a:t>Wind rotates blades by force and by creating low pressure on the backside like an airplane wing. Blade rotation is “geared up”. Spinning shaft drives generator creating electricity. Power is sent down tower for direct use or into electric grid.</a:t>
            </a:r>
          </a:p>
          <a:p>
            <a:pPr lvl="1"/>
            <a:r>
              <a:rPr lang="en-US" b="1" dirty="0"/>
              <a:t>Small-scale </a:t>
            </a:r>
            <a:r>
              <a:rPr lang="en-US" dirty="0"/>
              <a:t>(under 100 kW) can provide all or part of residential &amp; farm energy needs.</a:t>
            </a:r>
          </a:p>
          <a:p>
            <a:pPr lvl="1"/>
            <a:r>
              <a:rPr lang="en-US" b="1" dirty="0"/>
              <a:t>Commercial-scale </a:t>
            </a:r>
            <a:r>
              <a:rPr lang="en-US" dirty="0"/>
              <a:t>now reach 500 feet and can produce 7 MW (7,000 kilowatts)!</a:t>
            </a:r>
          </a:p>
        </p:txBody>
      </p:sp>
    </p:spTree>
    <p:extLst>
      <p:ext uri="{BB962C8B-B14F-4D97-AF65-F5344CB8AC3E}">
        <p14:creationId xmlns:p14="http://schemas.microsoft.com/office/powerpoint/2010/main" val="163408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limitations of wind power</a:t>
            </a:r>
            <a:endParaRPr lang="en-US" dirty="0"/>
          </a:p>
        </p:txBody>
      </p:sp>
      <p:sp>
        <p:nvSpPr>
          <p:cNvPr id="3" name="Content Placeholder 2"/>
          <p:cNvSpPr>
            <a:spLocks noGrp="1"/>
          </p:cNvSpPr>
          <p:nvPr>
            <p:ph idx="1"/>
          </p:nvPr>
        </p:nvSpPr>
        <p:spPr/>
        <p:txBody>
          <a:bodyPr/>
          <a:lstStyle/>
          <a:p>
            <a:r>
              <a:rPr lang="en-US" b="1" dirty="0"/>
              <a:t>Economies of Scale: </a:t>
            </a:r>
            <a:endParaRPr lang="en-US" b="1" dirty="0" smtClean="0"/>
          </a:p>
          <a:p>
            <a:pPr lvl="1"/>
            <a:r>
              <a:rPr lang="en-US" dirty="0" smtClean="0"/>
              <a:t>The </a:t>
            </a:r>
            <a:r>
              <a:rPr lang="en-US" dirty="0"/>
              <a:t>average installed cost of a small-scale turbine in the U.S. is $3,000-5,000 per kW, which is 2½ times the cost of large turbines (per watt). </a:t>
            </a:r>
            <a:endParaRPr lang="en-US" dirty="0" smtClean="0"/>
          </a:p>
          <a:p>
            <a:pPr lvl="1"/>
            <a:r>
              <a:rPr lang="en-US" dirty="0" smtClean="0"/>
              <a:t>With </a:t>
            </a:r>
            <a:r>
              <a:rPr lang="en-US" dirty="0"/>
              <a:t>tax credits, rebates and utility purchase agreements, small turbine owners can pay for their system within 10 years, then enjoy </a:t>
            </a:r>
            <a:r>
              <a:rPr lang="en-US" dirty="0" smtClean="0"/>
              <a:t>free power</a:t>
            </a:r>
            <a:endParaRPr lang="en-US" dirty="0"/>
          </a:p>
          <a:p>
            <a:endParaRPr lang="en-US" dirty="0"/>
          </a:p>
        </p:txBody>
      </p:sp>
    </p:spTree>
    <p:extLst>
      <p:ext uri="{BB962C8B-B14F-4D97-AF65-F5344CB8AC3E}">
        <p14:creationId xmlns:p14="http://schemas.microsoft.com/office/powerpoint/2010/main" val="174147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limitations of wind power</a:t>
            </a:r>
            <a:endParaRPr lang="en-US" dirty="0"/>
          </a:p>
        </p:txBody>
      </p:sp>
      <p:sp>
        <p:nvSpPr>
          <p:cNvPr id="3" name="Content Placeholder 2"/>
          <p:cNvSpPr>
            <a:spLocks noGrp="1"/>
          </p:cNvSpPr>
          <p:nvPr>
            <p:ph idx="1"/>
          </p:nvPr>
        </p:nvSpPr>
        <p:spPr/>
        <p:txBody>
          <a:bodyPr>
            <a:normAutofit/>
          </a:bodyPr>
          <a:lstStyle/>
          <a:p>
            <a:r>
              <a:rPr lang="en-US" b="1" dirty="0"/>
              <a:t>Rural Economic Benefits: </a:t>
            </a:r>
            <a:r>
              <a:rPr lang="en-US" dirty="0"/>
              <a:t>Iowa’s 240 MW of wind energy has produced the following economic benefits:</a:t>
            </a:r>
          </a:p>
          <a:p>
            <a:pPr lvl="1"/>
            <a:r>
              <a:rPr lang="en-US" dirty="0"/>
              <a:t>$640,000/</a:t>
            </a:r>
            <a:r>
              <a:rPr lang="en-US" dirty="0" err="1"/>
              <a:t>yr</a:t>
            </a:r>
            <a:r>
              <a:rPr lang="en-US" dirty="0"/>
              <a:t> in lease payments to farmers (approx. $2,000/turbine/</a:t>
            </a:r>
            <a:r>
              <a:rPr lang="en-US" dirty="0" err="1"/>
              <a:t>yr</a:t>
            </a:r>
            <a:r>
              <a:rPr lang="en-US" dirty="0"/>
              <a:t>)</a:t>
            </a:r>
          </a:p>
          <a:p>
            <a:pPr lvl="1"/>
            <a:r>
              <a:rPr lang="en-US" dirty="0"/>
              <a:t>$2 million/</a:t>
            </a:r>
            <a:r>
              <a:rPr lang="en-US" dirty="0" err="1"/>
              <a:t>yr</a:t>
            </a:r>
            <a:r>
              <a:rPr lang="en-US" dirty="0"/>
              <a:t> in property taxes</a:t>
            </a:r>
          </a:p>
          <a:p>
            <a:pPr lvl="1"/>
            <a:r>
              <a:rPr lang="en-US" dirty="0"/>
              <a:t>$5.5 mil/</a:t>
            </a:r>
            <a:r>
              <a:rPr lang="en-US" dirty="0" err="1"/>
              <a:t>yr</a:t>
            </a:r>
            <a:r>
              <a:rPr lang="en-US" dirty="0"/>
              <a:t> in operations and maintenance income</a:t>
            </a:r>
          </a:p>
          <a:p>
            <a:pPr lvl="1"/>
            <a:r>
              <a:rPr lang="en-US" dirty="0"/>
              <a:t>40 long-term operations and maintenance jobs</a:t>
            </a:r>
          </a:p>
          <a:p>
            <a:pPr lvl="1"/>
            <a:r>
              <a:rPr lang="en-US" dirty="0"/>
              <a:t>200 short-term construction jobs</a:t>
            </a:r>
          </a:p>
          <a:p>
            <a:endParaRPr lang="en-US" dirty="0"/>
          </a:p>
        </p:txBody>
      </p:sp>
    </p:spTree>
    <p:extLst>
      <p:ext uri="{BB962C8B-B14F-4D97-AF65-F5344CB8AC3E}">
        <p14:creationId xmlns:p14="http://schemas.microsoft.com/office/powerpoint/2010/main" val="333854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limitations of wind power</a:t>
            </a:r>
            <a:endParaRPr lang="en-US" dirty="0"/>
          </a:p>
        </p:txBody>
      </p:sp>
      <p:sp>
        <p:nvSpPr>
          <p:cNvPr id="3" name="Content Placeholder 2"/>
          <p:cNvSpPr>
            <a:spLocks noGrp="1"/>
          </p:cNvSpPr>
          <p:nvPr>
            <p:ph idx="1"/>
          </p:nvPr>
        </p:nvSpPr>
        <p:spPr/>
        <p:txBody>
          <a:bodyPr>
            <a:normAutofit/>
          </a:bodyPr>
          <a:lstStyle/>
          <a:p>
            <a:r>
              <a:rPr lang="en-US" b="1" dirty="0"/>
              <a:t>Leasing and cooperative ownership: </a:t>
            </a:r>
            <a:r>
              <a:rPr lang="en-US" dirty="0"/>
              <a:t>Farmers/landowners can lease their land for wind energy development or pursue collective ownership of their own turbine(s) through co-ops</a:t>
            </a:r>
            <a:r>
              <a:rPr lang="en-US" dirty="0" smtClean="0"/>
              <a:t>.</a:t>
            </a:r>
            <a:endParaRPr lang="en-US" dirty="0"/>
          </a:p>
        </p:txBody>
      </p:sp>
    </p:spTree>
    <p:extLst>
      <p:ext uri="{BB962C8B-B14F-4D97-AF65-F5344CB8AC3E}">
        <p14:creationId xmlns:p14="http://schemas.microsoft.com/office/powerpoint/2010/main" val="329770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limitations of wind power</a:t>
            </a:r>
            <a:endParaRPr lang="en-US" dirty="0"/>
          </a:p>
        </p:txBody>
      </p:sp>
      <p:sp>
        <p:nvSpPr>
          <p:cNvPr id="3" name="Content Placeholder 2"/>
          <p:cNvSpPr>
            <a:spLocks noGrp="1"/>
          </p:cNvSpPr>
          <p:nvPr>
            <p:ph idx="1"/>
          </p:nvPr>
        </p:nvSpPr>
        <p:spPr/>
        <p:txBody>
          <a:bodyPr>
            <a:normAutofit/>
          </a:bodyPr>
          <a:lstStyle/>
          <a:p>
            <a:pPr lvl="1"/>
            <a:r>
              <a:rPr lang="en-US" b="1" dirty="0" smtClean="0"/>
              <a:t>Variability of Resource: </a:t>
            </a:r>
            <a:r>
              <a:rPr lang="en-US" dirty="0" smtClean="0"/>
              <a:t>the available wind powering turbines may change throughout the day and year. </a:t>
            </a:r>
          </a:p>
          <a:p>
            <a:pPr lvl="1"/>
            <a:r>
              <a:rPr lang="en-US" b="1" dirty="0" smtClean="0"/>
              <a:t>Limitations </a:t>
            </a:r>
            <a:r>
              <a:rPr lang="en-US" b="1" dirty="0"/>
              <a:t>to Farming: </a:t>
            </a:r>
            <a:r>
              <a:rPr lang="en-US" dirty="0"/>
              <a:t>include aerial crop-dusting and maneuvering large equipment in the field.  </a:t>
            </a:r>
          </a:p>
          <a:p>
            <a:pPr lvl="1"/>
            <a:r>
              <a:rPr lang="en-US" b="1" dirty="0"/>
              <a:t>Noise/Strobe Effect/Aesthetics: </a:t>
            </a:r>
            <a:r>
              <a:rPr lang="en-US" dirty="0"/>
              <a:t>Turbines do make noise and they are big and may disrupt views. Be sensitive to your neighbors. Talk to them during the planning process and find out their concerns. If possible, place your turbines where they will be least seen and heard by neighbors</a:t>
            </a:r>
          </a:p>
        </p:txBody>
      </p:sp>
    </p:spTree>
    <p:extLst>
      <p:ext uri="{BB962C8B-B14F-4D97-AF65-F5344CB8AC3E}">
        <p14:creationId xmlns:p14="http://schemas.microsoft.com/office/powerpoint/2010/main" val="217742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limitations of wind power</a:t>
            </a:r>
            <a:endParaRPr lang="en-US" dirty="0"/>
          </a:p>
        </p:txBody>
      </p:sp>
      <p:sp>
        <p:nvSpPr>
          <p:cNvPr id="3" name="Content Placeholder 2"/>
          <p:cNvSpPr>
            <a:spLocks noGrp="1"/>
          </p:cNvSpPr>
          <p:nvPr>
            <p:ph idx="1"/>
          </p:nvPr>
        </p:nvSpPr>
        <p:spPr/>
        <p:txBody>
          <a:bodyPr>
            <a:normAutofit/>
          </a:bodyPr>
          <a:lstStyle/>
          <a:p>
            <a:pPr lvl="1"/>
            <a:r>
              <a:rPr lang="en-US" b="1" dirty="0"/>
              <a:t>Environmental Impacts: </a:t>
            </a:r>
            <a:r>
              <a:rPr lang="en-US" dirty="0"/>
              <a:t>Wind energy is non-polluting and therefore a good environmental choice. But any time we produce energy, we run the risk of disrupting ecosystems. Wind turbines are no different. They are not allowed in wetlands or other sensitive areas, and they also should not be located in migratory bird flyways because, like any large structure, they can kill birds. You may not want to place turbines in scenic areas where they will detract from the view.</a:t>
            </a:r>
          </a:p>
          <a:p>
            <a:pPr lvl="1"/>
            <a:r>
              <a:rPr lang="en-US" dirty="0"/>
              <a:t>Polluting Manufacturing Process</a:t>
            </a:r>
          </a:p>
          <a:p>
            <a:pPr lvl="1"/>
            <a:r>
              <a:rPr lang="en-US" dirty="0"/>
              <a:t>Fate of Towers Once Decommissioned</a:t>
            </a:r>
          </a:p>
        </p:txBody>
      </p:sp>
    </p:spTree>
    <p:extLst>
      <p:ext uri="{BB962C8B-B14F-4D97-AF65-F5344CB8AC3E}">
        <p14:creationId xmlns:p14="http://schemas.microsoft.com/office/powerpoint/2010/main" val="11905418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1883</TotalTime>
  <Words>857</Words>
  <Application>Microsoft Office PowerPoint</Application>
  <PresentationFormat>Widescreen</PresentationFormat>
  <Paragraphs>63</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Garamond</vt:lpstr>
      <vt:lpstr>Symbol</vt:lpstr>
      <vt:lpstr>Organic</vt:lpstr>
      <vt:lpstr>Ag &amp; Wind Energy</vt:lpstr>
      <vt:lpstr>What are wind turbines?</vt:lpstr>
      <vt:lpstr>Types of wind power</vt:lpstr>
      <vt:lpstr>Types of wind power</vt:lpstr>
      <vt:lpstr>Benefits and limitations of wind power</vt:lpstr>
      <vt:lpstr>Benefits and limitations of wind power</vt:lpstr>
      <vt:lpstr>Benefits and limitations of wind power</vt:lpstr>
      <vt:lpstr>Benefits and limitations of wind power</vt:lpstr>
      <vt:lpstr>Benefits and limitations of wind power</vt:lpstr>
      <vt:lpstr>Benefits and limitations of wind power</vt:lpstr>
      <vt:lpstr>What makes a good site for wind energy generation?</vt:lpstr>
      <vt:lpstr>Zoning</vt:lpstr>
      <vt:lpstr>Site selection</vt:lpstr>
      <vt:lpstr>Estimate potential power:  Power in the wind = ½ρAV3</vt:lpstr>
      <vt:lpstr>Ownership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Iowans with a focus on youth regarding  the breadth and global significance of agriculture.</dc:title>
  <dc:creator>Will Fett</dc:creator>
  <cp:lastModifiedBy>Will Fett</cp:lastModifiedBy>
  <cp:revision>77</cp:revision>
  <cp:lastPrinted>2015-02-23T11:22:58Z</cp:lastPrinted>
  <dcterms:created xsi:type="dcterms:W3CDTF">2015-02-17T22:12:25Z</dcterms:created>
  <dcterms:modified xsi:type="dcterms:W3CDTF">2015-12-02T22:09:23Z</dcterms:modified>
</cp:coreProperties>
</file>